
<file path=[Content_Types].xml><?xml version="1.0" encoding="utf-8"?>
<Types xmlns="http://schemas.openxmlformats.org/package/2006/content-types">
  <Default Extension="fntdata" ContentType="application/x-fontdata"/>
  <Default Extension="jpeg" ContentType="image/jpeg"/>
  <Default Extension="mp3" ContentType="audio/m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1" r:id="rId5"/>
    <p:sldId id="263" r:id="rId6"/>
    <p:sldId id="262" r:id="rId7"/>
    <p:sldId id="264" r:id="rId8"/>
    <p:sldId id="259" r:id="rId9"/>
  </p:sldIdLst>
  <p:sldSz cx="18288000" cy="10287000"/>
  <p:notesSz cx="6858000" cy="9144000"/>
  <p:embeddedFontLst>
    <p:embeddedFont>
      <p:font typeface="March" panose="02000500000000000000" charset="0"/>
      <p:regular r:id="rId10"/>
    </p:embeddedFont>
    <p:embeddedFont>
      <p:font typeface="Verdana" panose="020B0604030504040204" pitchFamily="34" charset="0"/>
      <p:regular r:id="rId11"/>
      <p:bold r:id="rId12"/>
      <p:italic r:id="rId13"/>
      <p:boldItalic r:id="rId14"/>
    </p:embeddedFont>
    <p:embeddedFont>
      <p:font typeface="Vintage Rotter"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91"/>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10.png>
</file>

<file path=ppt/media/image11.png>
</file>

<file path=ppt/media/image12.png>
</file>

<file path=ppt/media/image13.svg>
</file>

<file path=ppt/media/image2.png>
</file>

<file path=ppt/media/image3.png>
</file>

<file path=ppt/media/image4.svg>
</file>

<file path=ppt/media/image5.png>
</file>

<file path=ppt/media/image6.svg>
</file>

<file path=ppt/media/image7.png>
</file>

<file path=ppt/media/image8.png>
</file>

<file path=ppt/media/image9.png>
</file>

<file path=ppt/media/media1.mp3>
</file>

<file path=ppt/media/media2.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7/5/2024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linkedin.com/in/mariam-hossam-goda/" TargetMode="Externa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8" Type="http://schemas.openxmlformats.org/officeDocument/2006/relationships/image" Target="../media/image6.svg"/><Relationship Id="rId3" Type="http://schemas.openxmlformats.org/officeDocument/2006/relationships/slideLayout" Target="../slideLayouts/slideLayout7.xml"/><Relationship Id="rId7" Type="http://schemas.openxmlformats.org/officeDocument/2006/relationships/image" Target="../media/image5.pn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1.png"/><Relationship Id="rId9"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mp3"/><Relationship Id="rId1" Type="http://schemas.microsoft.com/office/2007/relationships/media" Target="../media/media2.mp3"/><Relationship Id="rId5" Type="http://schemas.openxmlformats.org/officeDocument/2006/relationships/image" Target="../media/image7.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5458"/>
        </a:solidFill>
        <a:effectLst/>
      </p:bgPr>
    </p:bg>
    <p:spTree>
      <p:nvGrpSpPr>
        <p:cNvPr id="1" name=""/>
        <p:cNvGrpSpPr/>
        <p:nvPr/>
      </p:nvGrpSpPr>
      <p:grpSpPr>
        <a:xfrm>
          <a:off x="0" y="0"/>
          <a:ext cx="0" cy="0"/>
          <a:chOff x="0" y="0"/>
          <a:chExt cx="0" cy="0"/>
        </a:xfrm>
      </p:grpSpPr>
      <p:sp>
        <p:nvSpPr>
          <p:cNvPr id="2" name="Freeform 2"/>
          <p:cNvSpPr/>
          <p:nvPr/>
        </p:nvSpPr>
        <p:spPr>
          <a:xfrm>
            <a:off x="2137126" y="-1863374"/>
            <a:ext cx="14013748" cy="14013748"/>
          </a:xfrm>
          <a:custGeom>
            <a:avLst/>
            <a:gdLst/>
            <a:ahLst/>
            <a:cxnLst/>
            <a:rect l="l" t="t" r="r" b="b"/>
            <a:pathLst>
              <a:path w="14013748" h="14013748">
                <a:moveTo>
                  <a:pt x="0" y="0"/>
                </a:moveTo>
                <a:lnTo>
                  <a:pt x="14013748" y="0"/>
                </a:lnTo>
                <a:lnTo>
                  <a:pt x="14013748" y="14013748"/>
                </a:lnTo>
                <a:lnTo>
                  <a:pt x="0" y="14013748"/>
                </a:lnTo>
                <a:lnTo>
                  <a:pt x="0" y="0"/>
                </a:lnTo>
                <a:close/>
              </a:path>
            </a:pathLst>
          </a:custGeom>
          <a:blipFill>
            <a:blip r:embed="rId2"/>
            <a:stretch>
              <a:fillRect/>
            </a:stretch>
          </a:blipFill>
        </p:spPr>
        <p:txBody>
          <a:bodyPr/>
          <a:lstStyle/>
          <a:p>
            <a:endParaRPr lang="en-US" dirty="0"/>
          </a:p>
        </p:txBody>
      </p:sp>
      <p:grpSp>
        <p:nvGrpSpPr>
          <p:cNvPr id="3" name="Group 3"/>
          <p:cNvGrpSpPr/>
          <p:nvPr/>
        </p:nvGrpSpPr>
        <p:grpSpPr>
          <a:xfrm>
            <a:off x="6017072" y="2016572"/>
            <a:ext cx="6253857" cy="6253857"/>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397"/>
            </a:solidFill>
          </p:spPr>
          <p:txBody>
            <a:bodyPr/>
            <a:lstStyle/>
            <a:p>
              <a:endParaRPr lang="en-US"/>
            </a:p>
          </p:txBody>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rot="-405334">
            <a:off x="6527811" y="1898842"/>
            <a:ext cx="5247312" cy="5741508"/>
          </a:xfrm>
          <a:prstGeom prst="rect">
            <a:avLst/>
          </a:prstGeom>
        </p:spPr>
        <p:txBody>
          <a:bodyPr lIns="0" tIns="0" rIns="0" bIns="0" rtlCol="0" anchor="t">
            <a:spAutoFit/>
          </a:bodyPr>
          <a:lstStyle/>
          <a:p>
            <a:pPr algn="ctr">
              <a:lnSpc>
                <a:spcPts val="14795"/>
              </a:lnSpc>
            </a:pPr>
            <a:r>
              <a:rPr lang="en-US" sz="13573" dirty="0">
                <a:solidFill>
                  <a:srgbClr val="FFFFFF"/>
                </a:solidFill>
                <a:latin typeface="Vintage Rotter"/>
                <a:ea typeface="Vintage Rotter"/>
                <a:cs typeface="Vintage Rotter"/>
                <a:sym typeface="Vintage Rotter"/>
              </a:rPr>
              <a:t>YouTube songs analysis</a:t>
            </a:r>
          </a:p>
        </p:txBody>
      </p:sp>
      <p:sp>
        <p:nvSpPr>
          <p:cNvPr id="9" name="TextBox 9"/>
          <p:cNvSpPr txBox="1"/>
          <p:nvPr/>
        </p:nvSpPr>
        <p:spPr>
          <a:xfrm>
            <a:off x="7889702" y="6585111"/>
            <a:ext cx="2508595" cy="874452"/>
          </a:xfrm>
          <a:prstGeom prst="rect">
            <a:avLst/>
          </a:prstGeom>
        </p:spPr>
        <p:txBody>
          <a:bodyPr lIns="50800" tIns="50800" rIns="50800" bIns="50800" rtlCol="0" anchor="ctr"/>
          <a:lstStyle/>
          <a:p>
            <a:pPr algn="ctr">
              <a:lnSpc>
                <a:spcPts val="3499"/>
              </a:lnSpc>
            </a:pPr>
            <a:endParaRPr lang="en-US" sz="2499" dirty="0">
              <a:solidFill>
                <a:srgbClr val="FFFFFF"/>
              </a:solidFill>
              <a:latin typeface="March"/>
              <a:ea typeface="March"/>
              <a:cs typeface="March"/>
              <a:sym typeface="March"/>
            </a:endParaRPr>
          </a:p>
        </p:txBody>
      </p:sp>
      <p:sp>
        <p:nvSpPr>
          <p:cNvPr id="10" name="TextBox 9">
            <a:extLst>
              <a:ext uri="{FF2B5EF4-FFF2-40B4-BE49-F238E27FC236}">
                <a16:creationId xmlns:a16="http://schemas.microsoft.com/office/drawing/2014/main" id="{13CEA5F0-6864-B6C2-F44D-10FB7C6D79B1}"/>
              </a:ext>
            </a:extLst>
          </p:cNvPr>
          <p:cNvSpPr txBox="1"/>
          <p:nvPr/>
        </p:nvSpPr>
        <p:spPr>
          <a:xfrm>
            <a:off x="532560" y="7225444"/>
            <a:ext cx="12141621" cy="707886"/>
          </a:xfrm>
          <a:prstGeom prst="rect">
            <a:avLst/>
          </a:prstGeom>
          <a:noFill/>
        </p:spPr>
        <p:txBody>
          <a:bodyPr wrap="square" rtlCol="0">
            <a:spAutoFit/>
          </a:bodyPr>
          <a:lstStyle/>
          <a:p>
            <a:r>
              <a:rPr lang="en-US" sz="4000" dirty="0">
                <a:solidFill>
                  <a:srgbClr val="FFFFFF"/>
                </a:solidFill>
                <a:latin typeface="Vintage Rotter"/>
              </a:rPr>
              <a:t>By / Mariam Hossam</a:t>
            </a:r>
          </a:p>
        </p:txBody>
      </p:sp>
      <p:pic>
        <p:nvPicPr>
          <p:cNvPr id="12" name="Picture 11" descr="A blue and white logo&#10;&#10;Description automatically generated">
            <a:hlinkClick r:id="rId3"/>
            <a:extLst>
              <a:ext uri="{FF2B5EF4-FFF2-40B4-BE49-F238E27FC236}">
                <a16:creationId xmlns:a16="http://schemas.microsoft.com/office/drawing/2014/main" id="{C37796AA-0C4F-736A-ACB0-5F70164EB9F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000" y="8213052"/>
            <a:ext cx="1943100" cy="18288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74397"/>
        </a:solidFill>
        <a:effectLst/>
      </p:bgPr>
    </p:bg>
    <p:spTree>
      <p:nvGrpSpPr>
        <p:cNvPr id="1" name=""/>
        <p:cNvGrpSpPr/>
        <p:nvPr/>
      </p:nvGrpSpPr>
      <p:grpSpPr>
        <a:xfrm>
          <a:off x="0" y="0"/>
          <a:ext cx="0" cy="0"/>
          <a:chOff x="0" y="0"/>
          <a:chExt cx="0" cy="0"/>
        </a:xfrm>
      </p:grpSpPr>
      <p:sp>
        <p:nvSpPr>
          <p:cNvPr id="2" name="Freeform 2"/>
          <p:cNvSpPr/>
          <p:nvPr/>
        </p:nvSpPr>
        <p:spPr>
          <a:xfrm>
            <a:off x="-5157517" y="-1042717"/>
            <a:ext cx="12372434" cy="12372434"/>
          </a:xfrm>
          <a:custGeom>
            <a:avLst/>
            <a:gdLst/>
            <a:ahLst/>
            <a:cxnLst/>
            <a:rect l="l" t="t" r="r" b="b"/>
            <a:pathLst>
              <a:path w="12372434" h="12372434">
                <a:moveTo>
                  <a:pt x="0" y="0"/>
                </a:moveTo>
                <a:lnTo>
                  <a:pt x="12372434" y="0"/>
                </a:lnTo>
                <a:lnTo>
                  <a:pt x="12372434" y="12372434"/>
                </a:lnTo>
                <a:lnTo>
                  <a:pt x="0" y="12372434"/>
                </a:lnTo>
                <a:lnTo>
                  <a:pt x="0" y="0"/>
                </a:lnTo>
                <a:close/>
              </a:path>
            </a:pathLst>
          </a:custGeom>
          <a:blipFill>
            <a:blip r:embed="rId4"/>
            <a:stretch>
              <a:fillRect/>
            </a:stretch>
          </a:blipFill>
        </p:spPr>
        <p:txBody>
          <a:bodyPr/>
          <a:lstStyle/>
          <a:p>
            <a:endParaRPr lang="en-US"/>
          </a:p>
        </p:txBody>
      </p:sp>
      <p:sp>
        <p:nvSpPr>
          <p:cNvPr id="3" name="Freeform 3"/>
          <p:cNvSpPr/>
          <p:nvPr/>
        </p:nvSpPr>
        <p:spPr>
          <a:xfrm>
            <a:off x="11353800" y="7658100"/>
            <a:ext cx="1655354" cy="1655354"/>
          </a:xfrm>
          <a:custGeom>
            <a:avLst/>
            <a:gdLst/>
            <a:ahLst/>
            <a:cxnLst/>
            <a:rect l="l" t="t" r="r" b="b"/>
            <a:pathLst>
              <a:path w="1655354" h="1655354">
                <a:moveTo>
                  <a:pt x="0" y="0"/>
                </a:moveTo>
                <a:lnTo>
                  <a:pt x="1655354" y="0"/>
                </a:lnTo>
                <a:lnTo>
                  <a:pt x="1655354" y="1655354"/>
                </a:lnTo>
                <a:lnTo>
                  <a:pt x="0" y="1655354"/>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US"/>
          </a:p>
        </p:txBody>
      </p:sp>
      <p:sp>
        <p:nvSpPr>
          <p:cNvPr id="4" name="Freeform 4"/>
          <p:cNvSpPr/>
          <p:nvPr/>
        </p:nvSpPr>
        <p:spPr>
          <a:xfrm>
            <a:off x="13655241" y="8209636"/>
            <a:ext cx="552283" cy="552283"/>
          </a:xfrm>
          <a:custGeom>
            <a:avLst/>
            <a:gdLst/>
            <a:ahLst/>
            <a:cxnLst/>
            <a:rect l="l" t="t" r="r" b="b"/>
            <a:pathLst>
              <a:path w="552283" h="552283">
                <a:moveTo>
                  <a:pt x="0" y="0"/>
                </a:moveTo>
                <a:lnTo>
                  <a:pt x="552283" y="0"/>
                </a:lnTo>
                <a:lnTo>
                  <a:pt x="552283" y="552282"/>
                </a:lnTo>
                <a:lnTo>
                  <a:pt x="0" y="552282"/>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6" name="Freeform 6"/>
          <p:cNvSpPr/>
          <p:nvPr/>
        </p:nvSpPr>
        <p:spPr>
          <a:xfrm flipH="1">
            <a:off x="10153818" y="8209636"/>
            <a:ext cx="552283" cy="552283"/>
          </a:xfrm>
          <a:custGeom>
            <a:avLst/>
            <a:gdLst/>
            <a:ahLst/>
            <a:cxnLst/>
            <a:rect l="l" t="t" r="r" b="b"/>
            <a:pathLst>
              <a:path w="552283" h="552283">
                <a:moveTo>
                  <a:pt x="552282" y="0"/>
                </a:moveTo>
                <a:lnTo>
                  <a:pt x="0" y="0"/>
                </a:lnTo>
                <a:lnTo>
                  <a:pt x="0" y="552282"/>
                </a:lnTo>
                <a:lnTo>
                  <a:pt x="552282" y="552282"/>
                </a:lnTo>
                <a:lnTo>
                  <a:pt x="552282"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US"/>
          </a:p>
        </p:txBody>
      </p:sp>
      <p:sp>
        <p:nvSpPr>
          <p:cNvPr id="7" name="TextBox 6">
            <a:extLst>
              <a:ext uri="{FF2B5EF4-FFF2-40B4-BE49-F238E27FC236}">
                <a16:creationId xmlns:a16="http://schemas.microsoft.com/office/drawing/2014/main" id="{80337639-5279-2161-D86E-CD9ECDCFA197}"/>
              </a:ext>
            </a:extLst>
          </p:cNvPr>
          <p:cNvSpPr txBox="1"/>
          <p:nvPr/>
        </p:nvSpPr>
        <p:spPr>
          <a:xfrm>
            <a:off x="7848600" y="1257300"/>
            <a:ext cx="9525000" cy="5878532"/>
          </a:xfrm>
          <a:prstGeom prst="rect">
            <a:avLst/>
          </a:prstGeom>
          <a:noFill/>
        </p:spPr>
        <p:txBody>
          <a:bodyPr wrap="square" rtlCol="0">
            <a:spAutoFit/>
          </a:bodyPr>
          <a:lstStyle/>
          <a:p>
            <a:r>
              <a:rPr lang="en-US" sz="8800" dirty="0">
                <a:solidFill>
                  <a:srgbClr val="FFFFFF"/>
                </a:solidFill>
                <a:latin typeface="Vintage Rotter"/>
              </a:rPr>
              <a:t>Problem Statement </a:t>
            </a:r>
          </a:p>
          <a:p>
            <a:r>
              <a:rPr lang="en-US" sz="2400" dirty="0">
                <a:solidFill>
                  <a:srgbClr val="FFFFFF"/>
                </a:solidFill>
                <a:latin typeface="Verdana" panose="020B0604030504040204" pitchFamily="34" charset="0"/>
                <a:ea typeface="Verdana" panose="020B0604030504040204" pitchFamily="34" charset="0"/>
              </a:rPr>
              <a:t>This internship project aims to conduct a comprehensive analysis of YouTube songs data using Power BI. The dataset contains key attributes such as video ID, channel title, title, description, tags, published date, view count, like count, favorite count, comment count, video duration, video definition, and caption details. The goal is to utilize Power BI to create insightful visualizations and reports that provide a deeper understanding of YouTube songs' performance, popularity, and user engagement. The analysis aims to uncover trends, preferences, and patterns in the data to aid content creators and stakeholders in optimizing their YouTube song content</a:t>
            </a:r>
          </a:p>
        </p:txBody>
      </p:sp>
      <p:pic>
        <p:nvPicPr>
          <p:cNvPr id="8" name="7dc1fa70-3ade-11ef-bba6-a99e7c4f78dd">
            <a:hlinkClick r:id="" action="ppaction://media"/>
            <a:extLst>
              <a:ext uri="{FF2B5EF4-FFF2-40B4-BE49-F238E27FC236}">
                <a16:creationId xmlns:a16="http://schemas.microsoft.com/office/drawing/2014/main" id="{025A7792-7CA5-B68F-6CB4-54897FF5C2C9}"/>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rot="166265">
            <a:off x="6412296" y="9069772"/>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872"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74397"/>
        </a:solidFill>
        <a:effectLst/>
      </p:bgPr>
    </p:bg>
    <p:spTree>
      <p:nvGrpSpPr>
        <p:cNvPr id="1" name=""/>
        <p:cNvGrpSpPr/>
        <p:nvPr/>
      </p:nvGrpSpPr>
      <p:grpSpPr>
        <a:xfrm>
          <a:off x="0" y="0"/>
          <a:ext cx="0" cy="0"/>
          <a:chOff x="0" y="0"/>
          <a:chExt cx="0" cy="0"/>
        </a:xfrm>
      </p:grpSpPr>
      <p:sp>
        <p:nvSpPr>
          <p:cNvPr id="2" name="Freeform 2"/>
          <p:cNvSpPr/>
          <p:nvPr/>
        </p:nvSpPr>
        <p:spPr>
          <a:xfrm rot="-3077979">
            <a:off x="5838041" y="973977"/>
            <a:ext cx="6611918" cy="6611918"/>
          </a:xfrm>
          <a:custGeom>
            <a:avLst/>
            <a:gdLst/>
            <a:ahLst/>
            <a:cxnLst/>
            <a:rect l="l" t="t" r="r" b="b"/>
            <a:pathLst>
              <a:path w="6611918" h="6611918">
                <a:moveTo>
                  <a:pt x="0" y="0"/>
                </a:moveTo>
                <a:lnTo>
                  <a:pt x="6611918" y="0"/>
                </a:lnTo>
                <a:lnTo>
                  <a:pt x="6611918" y="6611918"/>
                </a:lnTo>
                <a:lnTo>
                  <a:pt x="0" y="661191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3391257" y="3964681"/>
            <a:ext cx="11505487" cy="5293619"/>
            <a:chOff x="0" y="0"/>
            <a:chExt cx="2579940" cy="1187018"/>
          </a:xfrm>
        </p:grpSpPr>
        <p:sp>
          <p:nvSpPr>
            <p:cNvPr id="4" name="Freeform 4"/>
            <p:cNvSpPr/>
            <p:nvPr/>
          </p:nvSpPr>
          <p:spPr>
            <a:xfrm>
              <a:off x="0" y="0"/>
              <a:ext cx="2579940" cy="1187018"/>
            </a:xfrm>
            <a:custGeom>
              <a:avLst/>
              <a:gdLst/>
              <a:ahLst/>
              <a:cxnLst/>
              <a:rect l="l" t="t" r="r" b="b"/>
              <a:pathLst>
                <a:path w="2579940" h="1187018">
                  <a:moveTo>
                    <a:pt x="34317" y="0"/>
                  </a:moveTo>
                  <a:lnTo>
                    <a:pt x="2545622" y="0"/>
                  </a:lnTo>
                  <a:cubicBezTo>
                    <a:pt x="2564575" y="0"/>
                    <a:pt x="2579940" y="15364"/>
                    <a:pt x="2579940" y="34317"/>
                  </a:cubicBezTo>
                  <a:lnTo>
                    <a:pt x="2579940" y="1152700"/>
                  </a:lnTo>
                  <a:cubicBezTo>
                    <a:pt x="2579940" y="1171653"/>
                    <a:pt x="2564575" y="1187018"/>
                    <a:pt x="2545622" y="1187018"/>
                  </a:cubicBezTo>
                  <a:lnTo>
                    <a:pt x="34317" y="1187018"/>
                  </a:lnTo>
                  <a:cubicBezTo>
                    <a:pt x="15364" y="1187018"/>
                    <a:pt x="0" y="1171653"/>
                    <a:pt x="0" y="1152700"/>
                  </a:cubicBezTo>
                  <a:lnTo>
                    <a:pt x="0" y="34317"/>
                  </a:lnTo>
                  <a:cubicBezTo>
                    <a:pt x="0" y="15364"/>
                    <a:pt x="15364" y="0"/>
                    <a:pt x="34317" y="0"/>
                  </a:cubicBezTo>
                  <a:close/>
                </a:path>
              </a:pathLst>
            </a:custGeom>
            <a:solidFill>
              <a:srgbClr val="FE5458"/>
            </a:solidFill>
          </p:spPr>
          <p:txBody>
            <a:bodyPr/>
            <a:lstStyle/>
            <a:p>
              <a:endParaRPr lang="en-US"/>
            </a:p>
          </p:txBody>
        </p:sp>
        <p:sp>
          <p:nvSpPr>
            <p:cNvPr id="5" name="TextBox 5"/>
            <p:cNvSpPr txBox="1"/>
            <p:nvPr/>
          </p:nvSpPr>
          <p:spPr>
            <a:xfrm>
              <a:off x="0" y="-38100"/>
              <a:ext cx="2579940" cy="1225118"/>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957386" y="6225525"/>
            <a:ext cx="8373229" cy="944615"/>
          </a:xfrm>
          <a:prstGeom prst="rect">
            <a:avLst/>
          </a:prstGeom>
        </p:spPr>
        <p:txBody>
          <a:bodyPr lIns="0" tIns="0" rIns="0" bIns="0" rtlCol="0" anchor="t">
            <a:spAutoFit/>
          </a:bodyPr>
          <a:lstStyle/>
          <a:p>
            <a:pPr algn="ctr">
              <a:lnSpc>
                <a:spcPts val="7449"/>
              </a:lnSpc>
            </a:pPr>
            <a:r>
              <a:rPr lang="en-US" sz="6156" spc="1065">
                <a:solidFill>
                  <a:srgbClr val="FFFFFF"/>
                </a:solidFill>
                <a:latin typeface="March"/>
                <a:ea typeface="March"/>
                <a:cs typeface="March"/>
                <a:sym typeface="March"/>
              </a:rPr>
              <a:t>G__d M_r_i_g</a:t>
            </a:r>
          </a:p>
        </p:txBody>
      </p:sp>
      <p:sp>
        <p:nvSpPr>
          <p:cNvPr id="7" name="TextBox 7"/>
          <p:cNvSpPr txBox="1"/>
          <p:nvPr/>
        </p:nvSpPr>
        <p:spPr>
          <a:xfrm>
            <a:off x="5631247" y="4951051"/>
            <a:ext cx="7025505" cy="966178"/>
          </a:xfrm>
          <a:prstGeom prst="rect">
            <a:avLst/>
          </a:prstGeom>
        </p:spPr>
        <p:txBody>
          <a:bodyPr lIns="0" tIns="0" rIns="0" bIns="0" rtlCol="0" anchor="t">
            <a:spAutoFit/>
          </a:bodyPr>
          <a:lstStyle/>
          <a:p>
            <a:pPr algn="ctr">
              <a:lnSpc>
                <a:spcPts val="7922"/>
              </a:lnSpc>
            </a:pPr>
            <a:r>
              <a:rPr lang="en-US" sz="5658">
                <a:solidFill>
                  <a:srgbClr val="FFFFFF"/>
                </a:solidFill>
                <a:latin typeface="Vintage Rotter"/>
                <a:ea typeface="Vintage Rotter"/>
                <a:cs typeface="Vintage Rotter"/>
                <a:sym typeface="Vintage Rotter"/>
              </a:rPr>
              <a:t>Question #3</a:t>
            </a:r>
          </a:p>
        </p:txBody>
      </p:sp>
      <p:grpSp>
        <p:nvGrpSpPr>
          <p:cNvPr id="8" name="Group 8"/>
          <p:cNvGrpSpPr/>
          <p:nvPr/>
        </p:nvGrpSpPr>
        <p:grpSpPr>
          <a:xfrm>
            <a:off x="6445227" y="7484465"/>
            <a:ext cx="5397546" cy="673166"/>
            <a:chOff x="0" y="0"/>
            <a:chExt cx="1421576" cy="177295"/>
          </a:xfrm>
        </p:grpSpPr>
        <p:sp>
          <p:nvSpPr>
            <p:cNvPr id="9" name="Freeform 9"/>
            <p:cNvSpPr/>
            <p:nvPr/>
          </p:nvSpPr>
          <p:spPr>
            <a:xfrm>
              <a:off x="0" y="0"/>
              <a:ext cx="1421576" cy="177295"/>
            </a:xfrm>
            <a:custGeom>
              <a:avLst/>
              <a:gdLst/>
              <a:ahLst/>
              <a:cxnLst/>
              <a:rect l="l" t="t" r="r" b="b"/>
              <a:pathLst>
                <a:path w="1421576" h="177295">
                  <a:moveTo>
                    <a:pt x="73151" y="0"/>
                  </a:moveTo>
                  <a:lnTo>
                    <a:pt x="1348425" y="0"/>
                  </a:lnTo>
                  <a:cubicBezTo>
                    <a:pt x="1388825" y="0"/>
                    <a:pt x="1421576" y="32751"/>
                    <a:pt x="1421576" y="73151"/>
                  </a:cubicBezTo>
                  <a:lnTo>
                    <a:pt x="1421576" y="104143"/>
                  </a:lnTo>
                  <a:cubicBezTo>
                    <a:pt x="1421576" y="144544"/>
                    <a:pt x="1388825" y="177295"/>
                    <a:pt x="1348425" y="177295"/>
                  </a:cubicBezTo>
                  <a:lnTo>
                    <a:pt x="73151" y="177295"/>
                  </a:lnTo>
                  <a:cubicBezTo>
                    <a:pt x="32751" y="177295"/>
                    <a:pt x="0" y="144544"/>
                    <a:pt x="0" y="104143"/>
                  </a:cubicBezTo>
                  <a:lnTo>
                    <a:pt x="0" y="73151"/>
                  </a:lnTo>
                  <a:cubicBezTo>
                    <a:pt x="0" y="32751"/>
                    <a:pt x="32751" y="0"/>
                    <a:pt x="73151" y="0"/>
                  </a:cubicBezTo>
                  <a:close/>
                </a:path>
              </a:pathLst>
            </a:custGeom>
            <a:solidFill>
              <a:srgbClr val="000000">
                <a:alpha val="0"/>
              </a:srgbClr>
            </a:solidFill>
            <a:ln w="57150" cap="rnd">
              <a:solidFill>
                <a:srgbClr val="FFFFFF"/>
              </a:solidFill>
              <a:prstDash val="solid"/>
              <a:round/>
            </a:ln>
          </p:spPr>
          <p:txBody>
            <a:bodyPr/>
            <a:lstStyle/>
            <a:p>
              <a:endParaRPr lang="en-US"/>
            </a:p>
          </p:txBody>
        </p:sp>
        <p:sp>
          <p:nvSpPr>
            <p:cNvPr id="10" name="TextBox 10"/>
            <p:cNvSpPr txBox="1"/>
            <p:nvPr/>
          </p:nvSpPr>
          <p:spPr>
            <a:xfrm>
              <a:off x="0" y="-57150"/>
              <a:ext cx="1421576" cy="234445"/>
            </a:xfrm>
            <a:prstGeom prst="rect">
              <a:avLst/>
            </a:prstGeom>
          </p:spPr>
          <p:txBody>
            <a:bodyPr lIns="50800" tIns="50800" rIns="50800" bIns="50800" rtlCol="0" anchor="ctr"/>
            <a:lstStyle/>
            <a:p>
              <a:pPr algn="ctr">
                <a:lnSpc>
                  <a:spcPts val="3499"/>
                </a:lnSpc>
              </a:pPr>
              <a:r>
                <a:rPr lang="en-US" sz="2499">
                  <a:solidFill>
                    <a:srgbClr val="FFFFFF"/>
                  </a:solidFill>
                  <a:latin typeface="March"/>
                  <a:ea typeface="March"/>
                  <a:cs typeface="March"/>
                  <a:sym typeface="March"/>
                </a:rPr>
                <a:t>Hint: Song of the Year</a:t>
              </a:r>
            </a:p>
          </p:txBody>
        </p:sp>
      </p:grpSp>
      <p:pic>
        <p:nvPicPr>
          <p:cNvPr id="12" name="Picture 11">
            <a:extLst>
              <a:ext uri="{FF2B5EF4-FFF2-40B4-BE49-F238E27FC236}">
                <a16:creationId xmlns:a16="http://schemas.microsoft.com/office/drawing/2014/main" id="{17ED07AE-1C16-C3D5-B740-3118257E2D0C}"/>
              </a:ext>
            </a:extLst>
          </p:cNvPr>
          <p:cNvPicPr>
            <a:picLocks noChangeAspect="1"/>
          </p:cNvPicPr>
          <p:nvPr/>
        </p:nvPicPr>
        <p:blipFill>
          <a:blip r:embed="rId3"/>
          <a:stretch>
            <a:fillRect/>
          </a:stretch>
        </p:blipFill>
        <p:spPr>
          <a:xfrm>
            <a:off x="-304800" y="-190500"/>
            <a:ext cx="18592800" cy="1094655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4496"/>
        </a:solidFill>
        <a:effectLst/>
      </p:bgPr>
    </p:bg>
    <p:spTree>
      <p:nvGrpSpPr>
        <p:cNvPr id="1" name=""/>
        <p:cNvGrpSpPr/>
        <p:nvPr/>
      </p:nvGrpSpPr>
      <p:grpSpPr>
        <a:xfrm>
          <a:off x="0" y="0"/>
          <a:ext cx="0" cy="0"/>
          <a:chOff x="0" y="0"/>
          <a:chExt cx="0" cy="0"/>
        </a:xfrm>
      </p:grpSpPr>
      <p:sp>
        <p:nvSpPr>
          <p:cNvPr id="2" name="TextBox 2"/>
          <p:cNvSpPr txBox="1"/>
          <p:nvPr/>
        </p:nvSpPr>
        <p:spPr>
          <a:xfrm>
            <a:off x="6609397" y="3012757"/>
            <a:ext cx="5069205" cy="2331086"/>
          </a:xfrm>
          <a:prstGeom prst="rect">
            <a:avLst/>
          </a:prstGeom>
        </p:spPr>
        <p:txBody>
          <a:bodyPr lIns="0" tIns="0" rIns="0" bIns="0" rtlCol="0" anchor="t">
            <a:spAutoFit/>
          </a:bodyPr>
          <a:lstStyle/>
          <a:p>
            <a:pPr algn="ctr">
              <a:lnSpc>
                <a:spcPts val="19039"/>
              </a:lnSpc>
            </a:pPr>
            <a:r>
              <a:rPr lang="en-US" sz="13599">
                <a:solidFill>
                  <a:srgbClr val="FFFFFF"/>
                </a:solidFill>
                <a:latin typeface="Vintage Rotter"/>
                <a:ea typeface="Vintage Rotter"/>
                <a:cs typeface="Vintage Rotter"/>
                <a:sym typeface="Vintage Rotter"/>
              </a:rPr>
              <a:t>Heading</a:t>
            </a:r>
          </a:p>
        </p:txBody>
      </p:sp>
      <p:sp>
        <p:nvSpPr>
          <p:cNvPr id="3" name="TextBox 3"/>
          <p:cNvSpPr txBox="1"/>
          <p:nvPr/>
        </p:nvSpPr>
        <p:spPr>
          <a:xfrm>
            <a:off x="5896213" y="5191442"/>
            <a:ext cx="6495574" cy="1302386"/>
          </a:xfrm>
          <a:prstGeom prst="rect">
            <a:avLst/>
          </a:prstGeom>
        </p:spPr>
        <p:txBody>
          <a:bodyPr lIns="0" tIns="0" rIns="0" bIns="0" rtlCol="0" anchor="t">
            <a:spAutoFit/>
          </a:bodyPr>
          <a:lstStyle/>
          <a:p>
            <a:pPr algn="ctr">
              <a:lnSpc>
                <a:spcPts val="10639"/>
              </a:lnSpc>
            </a:pPr>
            <a:r>
              <a:rPr lang="en-US" sz="7599" spc="1314">
                <a:solidFill>
                  <a:srgbClr val="FFFFFF"/>
                </a:solidFill>
                <a:latin typeface="March"/>
                <a:ea typeface="March"/>
                <a:cs typeface="March"/>
                <a:sym typeface="March"/>
              </a:rPr>
              <a:t>Subheading</a:t>
            </a:r>
          </a:p>
        </p:txBody>
      </p:sp>
      <p:sp>
        <p:nvSpPr>
          <p:cNvPr id="4" name="TextBox 4"/>
          <p:cNvSpPr txBox="1"/>
          <p:nvPr/>
        </p:nvSpPr>
        <p:spPr>
          <a:xfrm>
            <a:off x="8667988" y="6417628"/>
            <a:ext cx="952024" cy="589915"/>
          </a:xfrm>
          <a:prstGeom prst="rect">
            <a:avLst/>
          </a:prstGeom>
        </p:spPr>
        <p:txBody>
          <a:bodyPr lIns="0" tIns="0" rIns="0" bIns="0" rtlCol="0" anchor="t">
            <a:spAutoFit/>
          </a:bodyPr>
          <a:lstStyle/>
          <a:p>
            <a:pPr algn="ctr">
              <a:lnSpc>
                <a:spcPts val="4759"/>
              </a:lnSpc>
            </a:pPr>
            <a:r>
              <a:rPr lang="en-US" sz="3399">
                <a:solidFill>
                  <a:srgbClr val="FFFFFF"/>
                </a:solidFill>
                <a:latin typeface="March"/>
                <a:ea typeface="March"/>
                <a:cs typeface="March"/>
                <a:sym typeface="March"/>
              </a:rPr>
              <a:t>Body</a:t>
            </a:r>
          </a:p>
        </p:txBody>
      </p:sp>
      <p:pic>
        <p:nvPicPr>
          <p:cNvPr id="6" name="Picture 5">
            <a:extLst>
              <a:ext uri="{FF2B5EF4-FFF2-40B4-BE49-F238E27FC236}">
                <a16:creationId xmlns:a16="http://schemas.microsoft.com/office/drawing/2014/main" id="{5EFB80AF-7E42-74E0-367B-666435FCA525}"/>
              </a:ext>
            </a:extLst>
          </p:cNvPr>
          <p:cNvPicPr>
            <a:picLocks noChangeAspect="1"/>
          </p:cNvPicPr>
          <p:nvPr/>
        </p:nvPicPr>
        <p:blipFill>
          <a:blip r:embed="rId2"/>
          <a:stretch>
            <a:fillRect/>
          </a:stretch>
        </p:blipFill>
        <p:spPr>
          <a:xfrm>
            <a:off x="7257" y="-462034"/>
            <a:ext cx="18585543" cy="1077987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DEE4ED"/>
        </a:solidFill>
        <a:effectLst/>
      </p:bgPr>
    </p:bg>
    <p:spTree>
      <p:nvGrpSpPr>
        <p:cNvPr id="1" name=""/>
        <p:cNvGrpSpPr/>
        <p:nvPr/>
      </p:nvGrpSpPr>
      <p:grpSpPr>
        <a:xfrm>
          <a:off x="0" y="0"/>
          <a:ext cx="0" cy="0"/>
          <a:chOff x="0" y="0"/>
          <a:chExt cx="0" cy="0"/>
        </a:xfrm>
      </p:grpSpPr>
      <p:sp>
        <p:nvSpPr>
          <p:cNvPr id="2" name="TextBox 2"/>
          <p:cNvSpPr txBox="1"/>
          <p:nvPr/>
        </p:nvSpPr>
        <p:spPr>
          <a:xfrm>
            <a:off x="6609397" y="3012757"/>
            <a:ext cx="5069205" cy="2331086"/>
          </a:xfrm>
          <a:prstGeom prst="rect">
            <a:avLst/>
          </a:prstGeom>
        </p:spPr>
        <p:txBody>
          <a:bodyPr lIns="0" tIns="0" rIns="0" bIns="0" rtlCol="0" anchor="t">
            <a:spAutoFit/>
          </a:bodyPr>
          <a:lstStyle/>
          <a:p>
            <a:pPr algn="ctr">
              <a:lnSpc>
                <a:spcPts val="19039"/>
              </a:lnSpc>
            </a:pPr>
            <a:r>
              <a:rPr lang="en-US" sz="13599">
                <a:solidFill>
                  <a:srgbClr val="242321"/>
                </a:solidFill>
                <a:latin typeface="Vintage Rotter"/>
                <a:ea typeface="Vintage Rotter"/>
                <a:cs typeface="Vintage Rotter"/>
                <a:sym typeface="Vintage Rotter"/>
              </a:rPr>
              <a:t>Heading</a:t>
            </a:r>
          </a:p>
        </p:txBody>
      </p:sp>
      <p:sp>
        <p:nvSpPr>
          <p:cNvPr id="3" name="TextBox 3"/>
          <p:cNvSpPr txBox="1"/>
          <p:nvPr/>
        </p:nvSpPr>
        <p:spPr>
          <a:xfrm>
            <a:off x="5896213" y="5191442"/>
            <a:ext cx="6495574" cy="1302386"/>
          </a:xfrm>
          <a:prstGeom prst="rect">
            <a:avLst/>
          </a:prstGeom>
        </p:spPr>
        <p:txBody>
          <a:bodyPr lIns="0" tIns="0" rIns="0" bIns="0" rtlCol="0" anchor="t">
            <a:spAutoFit/>
          </a:bodyPr>
          <a:lstStyle/>
          <a:p>
            <a:pPr algn="ctr">
              <a:lnSpc>
                <a:spcPts val="10639"/>
              </a:lnSpc>
            </a:pPr>
            <a:r>
              <a:rPr lang="en-US" sz="7599" spc="1314">
                <a:solidFill>
                  <a:srgbClr val="242321"/>
                </a:solidFill>
                <a:latin typeface="March"/>
                <a:ea typeface="March"/>
                <a:cs typeface="March"/>
                <a:sym typeface="March"/>
              </a:rPr>
              <a:t>Subheading</a:t>
            </a:r>
          </a:p>
        </p:txBody>
      </p:sp>
      <p:sp>
        <p:nvSpPr>
          <p:cNvPr id="4" name="TextBox 4"/>
          <p:cNvSpPr txBox="1"/>
          <p:nvPr/>
        </p:nvSpPr>
        <p:spPr>
          <a:xfrm>
            <a:off x="8667988" y="6417628"/>
            <a:ext cx="952024" cy="589915"/>
          </a:xfrm>
          <a:prstGeom prst="rect">
            <a:avLst/>
          </a:prstGeom>
        </p:spPr>
        <p:txBody>
          <a:bodyPr lIns="0" tIns="0" rIns="0" bIns="0" rtlCol="0" anchor="t">
            <a:spAutoFit/>
          </a:bodyPr>
          <a:lstStyle/>
          <a:p>
            <a:pPr algn="ctr">
              <a:lnSpc>
                <a:spcPts val="4759"/>
              </a:lnSpc>
            </a:pPr>
            <a:r>
              <a:rPr lang="en-US" sz="3399">
                <a:solidFill>
                  <a:srgbClr val="242321"/>
                </a:solidFill>
                <a:latin typeface="March"/>
                <a:ea typeface="March"/>
                <a:cs typeface="March"/>
                <a:sym typeface="March"/>
              </a:rPr>
              <a:t>Body</a:t>
            </a:r>
          </a:p>
        </p:txBody>
      </p:sp>
      <p:pic>
        <p:nvPicPr>
          <p:cNvPr id="6" name="Picture 5">
            <a:extLst>
              <a:ext uri="{FF2B5EF4-FFF2-40B4-BE49-F238E27FC236}">
                <a16:creationId xmlns:a16="http://schemas.microsoft.com/office/drawing/2014/main" id="{3CD62AAB-37E8-C49A-72C6-96612DAECADE}"/>
              </a:ext>
            </a:extLst>
          </p:cNvPr>
          <p:cNvPicPr>
            <a:picLocks noChangeAspect="1"/>
          </p:cNvPicPr>
          <p:nvPr/>
        </p:nvPicPr>
        <p:blipFill>
          <a:blip r:embed="rId2"/>
          <a:stretch>
            <a:fillRect/>
          </a:stretch>
        </p:blipFill>
        <p:spPr>
          <a:xfrm>
            <a:off x="36286" y="-301667"/>
            <a:ext cx="18327914" cy="10588667"/>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5458"/>
        </a:solidFill>
        <a:effectLst/>
      </p:bgPr>
    </p:bg>
    <p:spTree>
      <p:nvGrpSpPr>
        <p:cNvPr id="1" name=""/>
        <p:cNvGrpSpPr/>
        <p:nvPr/>
      </p:nvGrpSpPr>
      <p:grpSpPr>
        <a:xfrm>
          <a:off x="0" y="0"/>
          <a:ext cx="0" cy="0"/>
          <a:chOff x="0" y="0"/>
          <a:chExt cx="0" cy="0"/>
        </a:xfrm>
      </p:grpSpPr>
      <p:sp>
        <p:nvSpPr>
          <p:cNvPr id="2" name="Freeform 2"/>
          <p:cNvSpPr/>
          <p:nvPr/>
        </p:nvSpPr>
        <p:spPr>
          <a:xfrm rot="-3077979">
            <a:off x="5838041" y="973977"/>
            <a:ext cx="6611918" cy="6611918"/>
          </a:xfrm>
          <a:custGeom>
            <a:avLst/>
            <a:gdLst/>
            <a:ahLst/>
            <a:cxnLst/>
            <a:rect l="l" t="t" r="r" b="b"/>
            <a:pathLst>
              <a:path w="6611918" h="6611918">
                <a:moveTo>
                  <a:pt x="0" y="0"/>
                </a:moveTo>
                <a:lnTo>
                  <a:pt x="6611918" y="0"/>
                </a:lnTo>
                <a:lnTo>
                  <a:pt x="6611918" y="6611918"/>
                </a:lnTo>
                <a:lnTo>
                  <a:pt x="0" y="6611918"/>
                </a:lnTo>
                <a:lnTo>
                  <a:pt x="0" y="0"/>
                </a:lnTo>
                <a:close/>
              </a:path>
            </a:pathLst>
          </a:custGeom>
          <a:blipFill>
            <a:blip r:embed="rId2"/>
            <a:stretch>
              <a:fillRect/>
            </a:stretch>
          </a:blipFill>
        </p:spPr>
        <p:txBody>
          <a:bodyPr/>
          <a:lstStyle/>
          <a:p>
            <a:endParaRPr lang="en-US"/>
          </a:p>
        </p:txBody>
      </p:sp>
      <p:grpSp>
        <p:nvGrpSpPr>
          <p:cNvPr id="3" name="Group 3"/>
          <p:cNvGrpSpPr/>
          <p:nvPr/>
        </p:nvGrpSpPr>
        <p:grpSpPr>
          <a:xfrm>
            <a:off x="3391257" y="3964681"/>
            <a:ext cx="11505487" cy="5293619"/>
            <a:chOff x="0" y="0"/>
            <a:chExt cx="2579940" cy="1187018"/>
          </a:xfrm>
        </p:grpSpPr>
        <p:sp>
          <p:nvSpPr>
            <p:cNvPr id="4" name="Freeform 4"/>
            <p:cNvSpPr/>
            <p:nvPr/>
          </p:nvSpPr>
          <p:spPr>
            <a:xfrm>
              <a:off x="0" y="0"/>
              <a:ext cx="2579940" cy="1187018"/>
            </a:xfrm>
            <a:custGeom>
              <a:avLst/>
              <a:gdLst/>
              <a:ahLst/>
              <a:cxnLst/>
              <a:rect l="l" t="t" r="r" b="b"/>
              <a:pathLst>
                <a:path w="2579940" h="1187018">
                  <a:moveTo>
                    <a:pt x="34317" y="0"/>
                  </a:moveTo>
                  <a:lnTo>
                    <a:pt x="2545622" y="0"/>
                  </a:lnTo>
                  <a:cubicBezTo>
                    <a:pt x="2564575" y="0"/>
                    <a:pt x="2579940" y="15364"/>
                    <a:pt x="2579940" y="34317"/>
                  </a:cubicBezTo>
                  <a:lnTo>
                    <a:pt x="2579940" y="1152700"/>
                  </a:lnTo>
                  <a:cubicBezTo>
                    <a:pt x="2579940" y="1171653"/>
                    <a:pt x="2564575" y="1187018"/>
                    <a:pt x="2545622" y="1187018"/>
                  </a:cubicBezTo>
                  <a:lnTo>
                    <a:pt x="34317" y="1187018"/>
                  </a:lnTo>
                  <a:cubicBezTo>
                    <a:pt x="15364" y="1187018"/>
                    <a:pt x="0" y="1171653"/>
                    <a:pt x="0" y="1152700"/>
                  </a:cubicBezTo>
                  <a:lnTo>
                    <a:pt x="0" y="34317"/>
                  </a:lnTo>
                  <a:cubicBezTo>
                    <a:pt x="0" y="15364"/>
                    <a:pt x="15364" y="0"/>
                    <a:pt x="34317" y="0"/>
                  </a:cubicBezTo>
                  <a:close/>
                </a:path>
              </a:pathLst>
            </a:custGeom>
            <a:solidFill>
              <a:srgbClr val="174397"/>
            </a:solidFill>
          </p:spPr>
          <p:txBody>
            <a:bodyPr/>
            <a:lstStyle/>
            <a:p>
              <a:endParaRPr lang="en-US"/>
            </a:p>
          </p:txBody>
        </p:sp>
        <p:sp>
          <p:nvSpPr>
            <p:cNvPr id="5" name="TextBox 5"/>
            <p:cNvSpPr txBox="1"/>
            <p:nvPr/>
          </p:nvSpPr>
          <p:spPr>
            <a:xfrm>
              <a:off x="0" y="-38100"/>
              <a:ext cx="2579940" cy="1225118"/>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4957386" y="6891866"/>
            <a:ext cx="8373229" cy="770874"/>
          </a:xfrm>
          <a:prstGeom prst="rect">
            <a:avLst/>
          </a:prstGeom>
        </p:spPr>
        <p:txBody>
          <a:bodyPr lIns="0" tIns="0" rIns="0" bIns="0" rtlCol="0" anchor="t">
            <a:spAutoFit/>
          </a:bodyPr>
          <a:lstStyle/>
          <a:p>
            <a:pPr algn="ctr">
              <a:lnSpc>
                <a:spcPts val="5602"/>
              </a:lnSpc>
            </a:pPr>
            <a:r>
              <a:rPr lang="en-US" sz="6156">
                <a:solidFill>
                  <a:srgbClr val="FFFFFF"/>
                </a:solidFill>
                <a:latin typeface="March"/>
                <a:ea typeface="March"/>
                <a:cs typeface="March"/>
                <a:sym typeface="March"/>
              </a:rPr>
              <a:t>Sweet Night</a:t>
            </a:r>
          </a:p>
        </p:txBody>
      </p:sp>
      <p:sp>
        <p:nvSpPr>
          <p:cNvPr id="7" name="TextBox 7"/>
          <p:cNvSpPr txBox="1"/>
          <p:nvPr/>
        </p:nvSpPr>
        <p:spPr>
          <a:xfrm>
            <a:off x="5631247" y="5445941"/>
            <a:ext cx="7025505" cy="966178"/>
          </a:xfrm>
          <a:prstGeom prst="rect">
            <a:avLst/>
          </a:prstGeom>
        </p:spPr>
        <p:txBody>
          <a:bodyPr lIns="0" tIns="0" rIns="0" bIns="0" rtlCol="0" anchor="t">
            <a:spAutoFit/>
          </a:bodyPr>
          <a:lstStyle/>
          <a:p>
            <a:pPr algn="ctr">
              <a:lnSpc>
                <a:spcPts val="7922"/>
              </a:lnSpc>
            </a:pPr>
            <a:r>
              <a:rPr lang="en-US" sz="5658">
                <a:solidFill>
                  <a:srgbClr val="FFFFFF"/>
                </a:solidFill>
                <a:latin typeface="Vintage Rotter"/>
                <a:ea typeface="Vintage Rotter"/>
                <a:cs typeface="Vintage Rotter"/>
                <a:sym typeface="Vintage Rotter"/>
              </a:rPr>
              <a:t>Answer #1</a:t>
            </a:r>
          </a:p>
        </p:txBody>
      </p:sp>
      <p:pic>
        <p:nvPicPr>
          <p:cNvPr id="9" name="Picture 8">
            <a:extLst>
              <a:ext uri="{FF2B5EF4-FFF2-40B4-BE49-F238E27FC236}">
                <a16:creationId xmlns:a16="http://schemas.microsoft.com/office/drawing/2014/main" id="{50343468-0B35-6D7A-3E47-2E2A0BEC71EA}"/>
              </a:ext>
            </a:extLst>
          </p:cNvPr>
          <p:cNvPicPr>
            <a:picLocks noChangeAspect="1"/>
          </p:cNvPicPr>
          <p:nvPr/>
        </p:nvPicPr>
        <p:blipFill>
          <a:blip r:embed="rId3"/>
          <a:stretch>
            <a:fillRect/>
          </a:stretch>
        </p:blipFill>
        <p:spPr>
          <a:xfrm>
            <a:off x="-150587" y="-141978"/>
            <a:ext cx="18589171" cy="1057095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5458"/>
        </a:solidFill>
        <a:effectLst/>
      </p:bgPr>
    </p:bg>
    <p:spTree>
      <p:nvGrpSpPr>
        <p:cNvPr id="1" name=""/>
        <p:cNvGrpSpPr/>
        <p:nvPr/>
      </p:nvGrpSpPr>
      <p:grpSpPr>
        <a:xfrm>
          <a:off x="0" y="0"/>
          <a:ext cx="0" cy="0"/>
          <a:chOff x="0" y="0"/>
          <a:chExt cx="0" cy="0"/>
        </a:xfrm>
      </p:grpSpPr>
      <p:sp>
        <p:nvSpPr>
          <p:cNvPr id="2" name="Freeform 2"/>
          <p:cNvSpPr/>
          <p:nvPr/>
        </p:nvSpPr>
        <p:spPr>
          <a:xfrm>
            <a:off x="-1747871" y="6733138"/>
            <a:ext cx="3495742" cy="3495742"/>
          </a:xfrm>
          <a:custGeom>
            <a:avLst/>
            <a:gdLst/>
            <a:ahLst/>
            <a:cxnLst/>
            <a:rect l="l" t="t" r="r" b="b"/>
            <a:pathLst>
              <a:path w="3495742" h="3495742">
                <a:moveTo>
                  <a:pt x="0" y="0"/>
                </a:moveTo>
                <a:lnTo>
                  <a:pt x="3495742" y="0"/>
                </a:lnTo>
                <a:lnTo>
                  <a:pt x="3495742" y="3495742"/>
                </a:lnTo>
                <a:lnTo>
                  <a:pt x="0" y="3495742"/>
                </a:lnTo>
                <a:lnTo>
                  <a:pt x="0" y="0"/>
                </a:lnTo>
                <a:close/>
              </a:path>
            </a:pathLst>
          </a:custGeom>
          <a:blipFill>
            <a:blip r:embed="rId4"/>
            <a:stretch>
              <a:fillRect/>
            </a:stretch>
          </a:blipFill>
        </p:spPr>
        <p:txBody>
          <a:bodyPr/>
          <a:lstStyle/>
          <a:p>
            <a:endParaRPr lang="en-US"/>
          </a:p>
        </p:txBody>
      </p:sp>
      <p:sp>
        <p:nvSpPr>
          <p:cNvPr id="5" name="TextBox 5"/>
          <p:cNvSpPr txBox="1"/>
          <p:nvPr/>
        </p:nvSpPr>
        <p:spPr>
          <a:xfrm>
            <a:off x="2133600" y="3244653"/>
            <a:ext cx="15156537" cy="5362411"/>
          </a:xfrm>
          <a:prstGeom prst="rect">
            <a:avLst/>
          </a:prstGeom>
        </p:spPr>
        <p:txBody>
          <a:bodyPr lIns="50800" tIns="50800" rIns="50800" bIns="50800" rtlCol="0" anchor="ctr"/>
          <a:lstStyle/>
          <a:p>
            <a:pPr marL="457200" indent="-457200">
              <a:lnSpc>
                <a:spcPts val="4200"/>
              </a:lnSpc>
              <a:buFont typeface="Wingdings" panose="05000000000000000000" pitchFamily="2" charset="2"/>
              <a:buChar char="q"/>
            </a:pPr>
            <a:r>
              <a:rPr lang="en-US" sz="3200" dirty="0">
                <a:solidFill>
                  <a:schemeClr val="bg1"/>
                </a:solidFill>
              </a:rPr>
              <a:t>We can use special hashtags related to famous hashtags to make</a:t>
            </a:r>
          </a:p>
          <a:p>
            <a:pPr>
              <a:lnSpc>
                <a:spcPts val="4200"/>
              </a:lnSpc>
            </a:pPr>
            <a:r>
              <a:rPr lang="en-US" sz="3200" dirty="0">
                <a:solidFill>
                  <a:schemeClr val="bg1"/>
                </a:solidFill>
              </a:rPr>
              <a:t> to increase view count. </a:t>
            </a:r>
          </a:p>
          <a:p>
            <a:pPr marL="457200" indent="-457200">
              <a:lnSpc>
                <a:spcPts val="4200"/>
              </a:lnSpc>
              <a:buFont typeface="Wingdings" panose="05000000000000000000" pitchFamily="2" charset="2"/>
              <a:buChar char="q"/>
            </a:pPr>
            <a:r>
              <a:rPr lang="en-US" sz="3200" dirty="0">
                <a:solidFill>
                  <a:schemeClr val="bg1"/>
                </a:solidFill>
              </a:rPr>
              <a:t>Put less ads on the videos so the people can watch with more duration.</a:t>
            </a:r>
          </a:p>
          <a:p>
            <a:pPr marL="457200" indent="-457200">
              <a:lnSpc>
                <a:spcPts val="4200"/>
              </a:lnSpc>
              <a:buFont typeface="Wingdings" panose="05000000000000000000" pitchFamily="2" charset="2"/>
              <a:buChar char="q"/>
            </a:pPr>
            <a:r>
              <a:rPr lang="en-US" sz="3200" dirty="0">
                <a:solidFill>
                  <a:schemeClr val="bg1"/>
                </a:solidFill>
              </a:rPr>
              <a:t>  Make options for videos quality than </a:t>
            </a:r>
            <a:r>
              <a:rPr lang="en-US" sz="3200" dirty="0" err="1">
                <a:solidFill>
                  <a:schemeClr val="bg1"/>
                </a:solidFill>
              </a:rPr>
              <a:t>hd</a:t>
            </a:r>
            <a:r>
              <a:rPr lang="en-US" sz="3200" dirty="0">
                <a:solidFill>
                  <a:schemeClr val="bg1"/>
                </a:solidFill>
              </a:rPr>
              <a:t> to enable less usage for data. </a:t>
            </a:r>
          </a:p>
          <a:p>
            <a:pPr marL="457200" indent="-457200">
              <a:lnSpc>
                <a:spcPts val="4200"/>
              </a:lnSpc>
              <a:buFont typeface="Wingdings" panose="05000000000000000000" pitchFamily="2" charset="2"/>
              <a:buChar char="q"/>
            </a:pPr>
            <a:r>
              <a:rPr lang="en-US" sz="3200" dirty="0">
                <a:solidFill>
                  <a:schemeClr val="bg1"/>
                </a:solidFill>
              </a:rPr>
              <a:t> Use reels for short songs. </a:t>
            </a:r>
          </a:p>
          <a:p>
            <a:pPr marL="457200" indent="-457200">
              <a:lnSpc>
                <a:spcPts val="4200"/>
              </a:lnSpc>
              <a:buFont typeface="Wingdings" panose="05000000000000000000" pitchFamily="2" charset="2"/>
              <a:buChar char="q"/>
            </a:pPr>
            <a:r>
              <a:rPr lang="en-US" sz="3200" dirty="0">
                <a:solidFill>
                  <a:schemeClr val="bg1"/>
                </a:solidFill>
              </a:rPr>
              <a:t> Put Videos from series or a famous movies on the reels</a:t>
            </a:r>
            <a:endParaRPr lang="ar-EG" sz="3200" dirty="0">
              <a:solidFill>
                <a:schemeClr val="bg1"/>
              </a:solidFill>
            </a:endParaRPr>
          </a:p>
          <a:p>
            <a:pPr marL="457200" indent="-457200">
              <a:lnSpc>
                <a:spcPts val="4200"/>
              </a:lnSpc>
              <a:buFont typeface="Wingdings" panose="05000000000000000000" pitchFamily="2" charset="2"/>
              <a:buChar char="q"/>
            </a:pPr>
            <a:r>
              <a:rPr lang="en-US" sz="3200" dirty="0">
                <a:solidFill>
                  <a:schemeClr val="bg1"/>
                </a:solidFill>
              </a:rPr>
              <a:t>  Optimize titles &amp; descriptions with keywords.</a:t>
            </a:r>
          </a:p>
          <a:p>
            <a:pPr marL="457200" indent="-457200">
              <a:lnSpc>
                <a:spcPts val="4200"/>
              </a:lnSpc>
              <a:buFont typeface="Wingdings" panose="05000000000000000000" pitchFamily="2" charset="2"/>
              <a:buChar char="q"/>
            </a:pPr>
            <a:r>
              <a:rPr lang="en-US" sz="3200" dirty="0">
                <a:solidFill>
                  <a:schemeClr val="bg1"/>
                </a:solidFill>
              </a:rPr>
              <a:t> Engage viewers through comments and discussions.</a:t>
            </a:r>
          </a:p>
          <a:p>
            <a:pPr marL="457200" indent="-457200">
              <a:lnSpc>
                <a:spcPts val="4200"/>
              </a:lnSpc>
              <a:buFont typeface="Wingdings" panose="05000000000000000000" pitchFamily="2" charset="2"/>
              <a:buChar char="q"/>
            </a:pPr>
            <a:r>
              <a:rPr lang="en-US" sz="3200" dirty="0">
                <a:solidFill>
                  <a:schemeClr val="bg1"/>
                </a:solidFill>
              </a:rPr>
              <a:t> Use relevant tags for search visibility.</a:t>
            </a:r>
          </a:p>
          <a:p>
            <a:pPr marL="457200" indent="-457200">
              <a:lnSpc>
                <a:spcPts val="4200"/>
              </a:lnSpc>
              <a:buFont typeface="Wingdings" panose="05000000000000000000" pitchFamily="2" charset="2"/>
              <a:buChar char="q"/>
            </a:pPr>
            <a:r>
              <a:rPr lang="en-US" sz="3200" dirty="0">
                <a:solidFill>
                  <a:schemeClr val="bg1"/>
                </a:solidFill>
              </a:rPr>
              <a:t> Promote videos on social media.</a:t>
            </a:r>
          </a:p>
          <a:p>
            <a:pPr marL="457200" indent="-457200">
              <a:lnSpc>
                <a:spcPts val="4200"/>
              </a:lnSpc>
              <a:buFont typeface="Wingdings" panose="05000000000000000000" pitchFamily="2" charset="2"/>
              <a:buChar char="q"/>
            </a:pPr>
            <a:r>
              <a:rPr lang="en-US" sz="3200" dirty="0">
                <a:solidFill>
                  <a:schemeClr val="bg1"/>
                </a:solidFill>
              </a:rPr>
              <a:t> Maintain a consistent posting schedule.</a:t>
            </a:r>
          </a:p>
          <a:p>
            <a:pPr marL="457200" indent="-457200">
              <a:lnSpc>
                <a:spcPts val="4200"/>
              </a:lnSpc>
              <a:buFont typeface="Wingdings" panose="05000000000000000000" pitchFamily="2" charset="2"/>
              <a:buChar char="q"/>
            </a:pPr>
            <a:r>
              <a:rPr lang="en-US" sz="3200" dirty="0">
                <a:solidFill>
                  <a:schemeClr val="bg1"/>
                </a:solidFill>
              </a:rPr>
              <a:t> Create appealing thumbnails.</a:t>
            </a:r>
          </a:p>
          <a:p>
            <a:pPr marL="457200" indent="-457200">
              <a:lnSpc>
                <a:spcPts val="4200"/>
              </a:lnSpc>
              <a:buFont typeface="Wingdings" panose="05000000000000000000" pitchFamily="2" charset="2"/>
              <a:buChar char="q"/>
            </a:pPr>
            <a:r>
              <a:rPr lang="en-US" sz="3200" dirty="0">
                <a:solidFill>
                  <a:schemeClr val="bg1"/>
                </a:solidFill>
              </a:rPr>
              <a:t> Collaborate with other creators.</a:t>
            </a:r>
          </a:p>
          <a:p>
            <a:pPr marL="457200" indent="-457200">
              <a:lnSpc>
                <a:spcPts val="4200"/>
              </a:lnSpc>
              <a:buFont typeface="Wingdings" panose="05000000000000000000" pitchFamily="2" charset="2"/>
              <a:buChar char="q"/>
            </a:pPr>
            <a:r>
              <a:rPr lang="en-US" sz="3200" dirty="0">
                <a:solidFill>
                  <a:schemeClr val="bg1"/>
                </a:solidFill>
              </a:rPr>
              <a:t> Analyze metrics regularly.</a:t>
            </a:r>
          </a:p>
          <a:p>
            <a:pPr marL="457200" indent="-457200">
              <a:lnSpc>
                <a:spcPts val="4200"/>
              </a:lnSpc>
              <a:buFont typeface="Wingdings" panose="05000000000000000000" pitchFamily="2" charset="2"/>
              <a:buChar char="q"/>
            </a:pPr>
            <a:r>
              <a:rPr lang="en-US" sz="3200" dirty="0">
                <a:solidFill>
                  <a:schemeClr val="bg1"/>
                </a:solidFill>
              </a:rPr>
              <a:t> Utilize playlists to increase watch time</a:t>
            </a:r>
            <a:r>
              <a:rPr lang="en-US" sz="3200" dirty="0"/>
              <a:t>.</a:t>
            </a:r>
          </a:p>
        </p:txBody>
      </p:sp>
      <p:sp>
        <p:nvSpPr>
          <p:cNvPr id="6" name="Freeform 6"/>
          <p:cNvSpPr/>
          <p:nvPr/>
        </p:nvSpPr>
        <p:spPr>
          <a:xfrm>
            <a:off x="-1583484" y="-276344"/>
            <a:ext cx="3495742" cy="3495742"/>
          </a:xfrm>
          <a:custGeom>
            <a:avLst/>
            <a:gdLst/>
            <a:ahLst/>
            <a:cxnLst/>
            <a:rect l="l" t="t" r="r" b="b"/>
            <a:pathLst>
              <a:path w="3495742" h="3495742">
                <a:moveTo>
                  <a:pt x="0" y="0"/>
                </a:moveTo>
                <a:lnTo>
                  <a:pt x="3495742" y="0"/>
                </a:lnTo>
                <a:lnTo>
                  <a:pt x="3495742" y="3495742"/>
                </a:lnTo>
                <a:lnTo>
                  <a:pt x="0" y="3495742"/>
                </a:lnTo>
                <a:lnTo>
                  <a:pt x="0" y="0"/>
                </a:lnTo>
                <a:close/>
              </a:path>
            </a:pathLst>
          </a:custGeom>
          <a:blipFill>
            <a:blip r:embed="rId4"/>
            <a:stretch>
              <a:fillRect/>
            </a:stretch>
          </a:blipFill>
        </p:spPr>
        <p:txBody>
          <a:bodyPr/>
          <a:lstStyle/>
          <a:p>
            <a:endParaRPr lang="en-US"/>
          </a:p>
        </p:txBody>
      </p:sp>
      <p:sp>
        <p:nvSpPr>
          <p:cNvPr id="10" name="Freeform 10"/>
          <p:cNvSpPr/>
          <p:nvPr/>
        </p:nvSpPr>
        <p:spPr>
          <a:xfrm>
            <a:off x="-1751500" y="3242839"/>
            <a:ext cx="3495742" cy="3495742"/>
          </a:xfrm>
          <a:custGeom>
            <a:avLst/>
            <a:gdLst/>
            <a:ahLst/>
            <a:cxnLst/>
            <a:rect l="l" t="t" r="r" b="b"/>
            <a:pathLst>
              <a:path w="3495742" h="3495742">
                <a:moveTo>
                  <a:pt x="0" y="0"/>
                </a:moveTo>
                <a:lnTo>
                  <a:pt x="3495742" y="0"/>
                </a:lnTo>
                <a:lnTo>
                  <a:pt x="3495742" y="3495742"/>
                </a:lnTo>
                <a:lnTo>
                  <a:pt x="0" y="3495742"/>
                </a:lnTo>
                <a:lnTo>
                  <a:pt x="0" y="0"/>
                </a:lnTo>
                <a:close/>
              </a:path>
            </a:pathLst>
          </a:custGeom>
          <a:blipFill>
            <a:blip r:embed="rId4"/>
            <a:stretch>
              <a:fillRect/>
            </a:stretch>
          </a:blipFill>
        </p:spPr>
        <p:txBody>
          <a:bodyPr/>
          <a:lstStyle/>
          <a:p>
            <a:endParaRPr lang="en-US"/>
          </a:p>
        </p:txBody>
      </p:sp>
      <p:sp>
        <p:nvSpPr>
          <p:cNvPr id="14" name="TextBox 14"/>
          <p:cNvSpPr txBox="1"/>
          <p:nvPr/>
        </p:nvSpPr>
        <p:spPr>
          <a:xfrm>
            <a:off x="3323100" y="122121"/>
            <a:ext cx="13771100" cy="2276072"/>
          </a:xfrm>
          <a:prstGeom prst="rect">
            <a:avLst/>
          </a:prstGeom>
        </p:spPr>
        <p:txBody>
          <a:bodyPr wrap="square" lIns="0" tIns="0" rIns="0" bIns="0" rtlCol="0" anchor="t">
            <a:spAutoFit/>
          </a:bodyPr>
          <a:lstStyle/>
          <a:p>
            <a:pPr algn="ctr">
              <a:lnSpc>
                <a:spcPts val="17344"/>
              </a:lnSpc>
            </a:pPr>
            <a:r>
              <a:rPr lang="en-US" sz="15912" dirty="0" err="1">
                <a:solidFill>
                  <a:srgbClr val="FFFFFF"/>
                </a:solidFill>
                <a:latin typeface="Vintage Rotter"/>
                <a:ea typeface="Vintage Rotter"/>
                <a:cs typeface="Vintage Rotter"/>
                <a:sym typeface="Vintage Rotter"/>
              </a:rPr>
              <a:t>Recommandation</a:t>
            </a:r>
            <a:endParaRPr lang="en-US" sz="15912" dirty="0">
              <a:solidFill>
                <a:srgbClr val="FFFFFF"/>
              </a:solidFill>
              <a:latin typeface="Vintage Rotter"/>
              <a:ea typeface="Vintage Rotter"/>
              <a:cs typeface="Vintage Rotter"/>
              <a:sym typeface="Vintage Rotter"/>
            </a:endParaRPr>
          </a:p>
        </p:txBody>
      </p:sp>
      <p:pic>
        <p:nvPicPr>
          <p:cNvPr id="17" name="b57a0c00-3ade-11ef-bba6-a99e7c4f78dd">
            <a:hlinkClick r:id="" action="ppaction://media"/>
            <a:extLst>
              <a:ext uri="{FF2B5EF4-FFF2-40B4-BE49-F238E27FC236}">
                <a16:creationId xmlns:a16="http://schemas.microsoft.com/office/drawing/2014/main" id="{04175EFA-79F1-26E9-52D6-689B437FF1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877800" y="8966161"/>
            <a:ext cx="487363" cy="4873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864"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5458"/>
        </a:solidFill>
        <a:effectLst/>
      </p:bgPr>
    </p:bg>
    <p:spTree>
      <p:nvGrpSpPr>
        <p:cNvPr id="1" name=""/>
        <p:cNvGrpSpPr/>
        <p:nvPr/>
      </p:nvGrpSpPr>
      <p:grpSpPr>
        <a:xfrm>
          <a:off x="0" y="0"/>
          <a:ext cx="0" cy="0"/>
          <a:chOff x="0" y="0"/>
          <a:chExt cx="0" cy="0"/>
        </a:xfrm>
      </p:grpSpPr>
      <p:sp>
        <p:nvSpPr>
          <p:cNvPr id="2" name="Freeform 2"/>
          <p:cNvSpPr/>
          <p:nvPr/>
        </p:nvSpPr>
        <p:spPr>
          <a:xfrm>
            <a:off x="1652333" y="4203843"/>
            <a:ext cx="14983334" cy="14983334"/>
          </a:xfrm>
          <a:custGeom>
            <a:avLst/>
            <a:gdLst/>
            <a:ahLst/>
            <a:cxnLst/>
            <a:rect l="l" t="t" r="r" b="b"/>
            <a:pathLst>
              <a:path w="14983334" h="14983334">
                <a:moveTo>
                  <a:pt x="0" y="0"/>
                </a:moveTo>
                <a:lnTo>
                  <a:pt x="14983334" y="0"/>
                </a:lnTo>
                <a:lnTo>
                  <a:pt x="14983334" y="14983333"/>
                </a:lnTo>
                <a:lnTo>
                  <a:pt x="0" y="14983333"/>
                </a:lnTo>
                <a:lnTo>
                  <a:pt x="0" y="0"/>
                </a:lnTo>
                <a:close/>
              </a:path>
            </a:pathLst>
          </a:custGeom>
          <a:blipFill>
            <a:blip r:embed="rId2"/>
            <a:stretch>
              <a:fillRect/>
            </a:stretch>
          </a:blipFill>
        </p:spPr>
        <p:txBody>
          <a:bodyPr/>
          <a:lstStyle/>
          <a:p>
            <a:endParaRPr lang="en-US"/>
          </a:p>
        </p:txBody>
      </p:sp>
      <p:sp>
        <p:nvSpPr>
          <p:cNvPr id="3" name="TextBox 3"/>
          <p:cNvSpPr txBox="1"/>
          <p:nvPr/>
        </p:nvSpPr>
        <p:spPr>
          <a:xfrm rot="-356459">
            <a:off x="4684525" y="4473524"/>
            <a:ext cx="8979475" cy="1941942"/>
          </a:xfrm>
          <a:prstGeom prst="rect">
            <a:avLst/>
          </a:prstGeom>
        </p:spPr>
        <p:txBody>
          <a:bodyPr lIns="0" tIns="0" rIns="0" bIns="0" rtlCol="0" anchor="t">
            <a:spAutoFit/>
          </a:bodyPr>
          <a:lstStyle/>
          <a:p>
            <a:pPr algn="ctr">
              <a:lnSpc>
                <a:spcPts val="13264"/>
              </a:lnSpc>
            </a:pPr>
            <a:r>
              <a:rPr lang="en-US" sz="17227" dirty="0">
                <a:solidFill>
                  <a:srgbClr val="FFFFFF"/>
                </a:solidFill>
                <a:latin typeface="Vintage Rotter"/>
                <a:ea typeface="Vintage Rotter"/>
                <a:cs typeface="Vintage Rotter"/>
                <a:sym typeface="Vintage Rotter"/>
              </a:rPr>
              <a:t>Thanks !</a:t>
            </a:r>
          </a:p>
        </p:txBody>
      </p:sp>
      <p:sp>
        <p:nvSpPr>
          <p:cNvPr id="4" name="Freeform 4"/>
          <p:cNvSpPr/>
          <p:nvPr/>
        </p:nvSpPr>
        <p:spPr>
          <a:xfrm>
            <a:off x="8414638" y="1028700"/>
            <a:ext cx="1815281" cy="1838259"/>
          </a:xfrm>
          <a:custGeom>
            <a:avLst/>
            <a:gdLst/>
            <a:ahLst/>
            <a:cxnLst/>
            <a:rect l="l" t="t" r="r" b="b"/>
            <a:pathLst>
              <a:path w="1815281" h="1838259">
                <a:moveTo>
                  <a:pt x="0" y="0"/>
                </a:moveTo>
                <a:lnTo>
                  <a:pt x="1815281" y="0"/>
                </a:lnTo>
                <a:lnTo>
                  <a:pt x="1815281" y="1838259"/>
                </a:lnTo>
                <a:lnTo>
                  <a:pt x="0" y="183825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TotalTime>
  <Words>287</Words>
  <Application>Microsoft Office PowerPoint</Application>
  <PresentationFormat>Custom</PresentationFormat>
  <Paragraphs>32</Paragraphs>
  <Slides>8</Slides>
  <Notes>0</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March</vt:lpstr>
      <vt:lpstr>Vintage Rotter</vt:lpstr>
      <vt:lpstr>Wingdings</vt:lpstr>
      <vt:lpstr>Verdana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10</dc:creator>
  <cp:lastModifiedBy>mariem192576@fci.bu.edu.eg</cp:lastModifiedBy>
  <cp:revision>4</cp:revision>
  <dcterms:created xsi:type="dcterms:W3CDTF">2006-08-16T00:00:00Z</dcterms:created>
  <dcterms:modified xsi:type="dcterms:W3CDTF">2024-07-05T15:07:25Z</dcterms:modified>
  <dc:identifier>DAGKFh4mi_A</dc:identifier>
</cp:coreProperties>
</file>

<file path=docProps/thumbnail.jpeg>
</file>